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2"/>
  </p:notesMasterIdLst>
  <p:sldIdLst>
    <p:sldId id="256" r:id="rId2"/>
    <p:sldId id="257" r:id="rId3"/>
    <p:sldId id="258" r:id="rId4"/>
    <p:sldId id="259" r:id="rId5"/>
    <p:sldId id="260" r:id="rId6"/>
    <p:sldId id="264" r:id="rId7"/>
    <p:sldId id="261" r:id="rId8"/>
    <p:sldId id="262" r:id="rId9"/>
    <p:sldId id="263" r:id="rId10"/>
    <p:sldId id="265"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13" autoAdjust="0"/>
    <p:restoredTop sz="95455" autoAdjust="0"/>
  </p:normalViewPr>
  <p:slideViewPr>
    <p:cSldViewPr snapToGrid="0">
      <p:cViewPr varScale="1">
        <p:scale>
          <a:sx n="88" d="100"/>
          <a:sy n="88" d="100"/>
        </p:scale>
        <p:origin x="528"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D17890A-1888-4085-A1CF-A9B299DD31FE}" type="datetimeFigureOut">
              <a:rPr lang="en-US" smtClean="0"/>
              <a:t>10/23/2018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CA3EEBB-8CDB-4872-9B44-5758B2067340}" type="slidenum">
              <a:rPr lang="en-US" smtClean="0"/>
              <a:t>‹#›</a:t>
            </a:fld>
            <a:endParaRPr lang="en-US"/>
          </a:p>
        </p:txBody>
      </p:sp>
    </p:spTree>
    <p:extLst>
      <p:ext uri="{BB962C8B-B14F-4D97-AF65-F5344CB8AC3E}">
        <p14:creationId xmlns:p14="http://schemas.microsoft.com/office/powerpoint/2010/main" val="6282608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ü"/>
            </a:pPr>
            <a:r>
              <a:rPr lang="en-US"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The</a:t>
            </a:r>
            <a:r>
              <a:rPr lang="en-US" b="1" baseline="0"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bike that you chose must be of your size. </a:t>
            </a:r>
            <a:endParaRPr lang="en-US" b="1" baseline="0"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171450" indent="-171450">
              <a:buFont typeface="Wingdings" panose="05000000000000000000" pitchFamily="2" charset="2"/>
              <a:buChar char="ü"/>
            </a:pPr>
            <a:r>
              <a:rPr lang="en-US" b="1" baseline="0"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One </a:t>
            </a:r>
            <a:r>
              <a:rPr lang="en-US" b="1" baseline="0"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of Your feet must be able to reach the ground as the other is on one pedal while sitting on the seat before taking off. </a:t>
            </a:r>
            <a:endParaRPr lang="en-US" b="1" baseline="0"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171450" indent="-171450">
              <a:buFont typeface="Wingdings" panose="05000000000000000000" pitchFamily="2" charset="2"/>
              <a:buChar char="ü"/>
            </a:pPr>
            <a:r>
              <a:rPr lang="en-US" b="1" baseline="0"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It </a:t>
            </a:r>
            <a:r>
              <a:rPr lang="en-US" b="1" baseline="0"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is recommended that the wheel dimeter that is bike size should rage between 12 and 24 inches for children aged between 4 and 12 years.  </a:t>
            </a:r>
            <a:endParaRPr lang="en-US" b="1" baseline="0"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171450" indent="-171450">
              <a:buFont typeface="Wingdings" panose="05000000000000000000" pitchFamily="2" charset="2"/>
              <a:buChar char="ü"/>
            </a:pPr>
            <a:r>
              <a:rPr lang="en-US" b="1" baseline="0"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For </a:t>
            </a:r>
            <a:r>
              <a:rPr lang="en-US" b="1" baseline="0"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one to find the right bike, we shall use the kids Bike size Calculator hence every child must be sure of their real  age.</a:t>
            </a:r>
            <a:endParaRPr lang="en-US"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5CA3EEBB-8CDB-4872-9B44-5758B2067340}" type="slidenum">
              <a:rPr lang="en-US" smtClean="0"/>
              <a:t>3</a:t>
            </a:fld>
            <a:endParaRPr lang="en-US"/>
          </a:p>
        </p:txBody>
      </p:sp>
    </p:spTree>
    <p:extLst>
      <p:ext uri="{BB962C8B-B14F-4D97-AF65-F5344CB8AC3E}">
        <p14:creationId xmlns:p14="http://schemas.microsoft.com/office/powerpoint/2010/main" val="13412277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US"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You need to be safe while riding your bike.</a:t>
            </a:r>
            <a:r>
              <a:rPr lang="en-US" b="1" baseline="0"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endParaRPr lang="en-US" b="1" baseline="0"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171450" marR="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US" b="1" baseline="0"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Remember </a:t>
            </a:r>
            <a:r>
              <a:rPr lang="en-US" b="1" baseline="0"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you will not be alone riding , there will be other motorist on the way hence anything such as an accident can occur on the way. </a:t>
            </a:r>
            <a:endParaRPr lang="en-US" b="1" baseline="0"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171450" marR="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US" b="1" baseline="0"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To </a:t>
            </a:r>
            <a:r>
              <a:rPr lang="en-US" b="1" baseline="0"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be more safe, before starting riding your bike, remove the pedals and lower the seat which will allow you to sit upright with your legs straight and your feet flat on the ground. </a:t>
            </a:r>
            <a:endParaRPr lang="en-US" b="1" baseline="0"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171450" marR="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US" b="1" baseline="0"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You </a:t>
            </a:r>
            <a:r>
              <a:rPr lang="en-US" b="1" baseline="0"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need also to properly inflate your bike tires (</a:t>
            </a:r>
            <a:r>
              <a:rPr lang="en-US" sz="1200" b="1" dirty="0" err="1"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Lehtonen</a:t>
            </a:r>
            <a:r>
              <a:rPr lang="en-US" sz="12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et al., 2017)</a:t>
            </a:r>
            <a:r>
              <a:rPr lang="en-US" b="1" baseline="0"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endParaRPr lang="en-US" b="1" baseline="0"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171450" marR="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US" b="1" baseline="0"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Your </a:t>
            </a:r>
            <a:r>
              <a:rPr lang="en-US" b="1" baseline="0"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trainer will hold the seat until the bike gets moving then you will be expected to balance the bike as trained. </a:t>
            </a:r>
            <a:endParaRPr lang="en-US"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5CA3EEBB-8CDB-4872-9B44-5758B2067340}" type="slidenum">
              <a:rPr lang="en-US" smtClean="0"/>
              <a:t>4</a:t>
            </a:fld>
            <a:endParaRPr lang="en-US"/>
          </a:p>
        </p:txBody>
      </p:sp>
    </p:spTree>
    <p:extLst>
      <p:ext uri="{BB962C8B-B14F-4D97-AF65-F5344CB8AC3E}">
        <p14:creationId xmlns:p14="http://schemas.microsoft.com/office/powerpoint/2010/main" val="15829857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ü"/>
            </a:pPr>
            <a:r>
              <a:rPr lang="en-US"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Training to ride in a place with no distractions will enable</a:t>
            </a:r>
            <a:r>
              <a:rPr lang="en-US" b="1" baseline="0"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you to learn riding faster. </a:t>
            </a:r>
            <a:endParaRPr lang="en-US" b="1" baseline="0"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171450" indent="-171450">
              <a:buFont typeface="Wingdings" panose="05000000000000000000" pitchFamily="2" charset="2"/>
              <a:buChar char="ü"/>
            </a:pPr>
            <a:r>
              <a:rPr lang="en-US" b="1" baseline="0"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As </a:t>
            </a:r>
            <a:r>
              <a:rPr lang="en-US" b="1" baseline="0"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we begin the training, you are all requested to ride in the same direction with others (Go with the traffic flow).  </a:t>
            </a:r>
            <a:endParaRPr lang="en-US" b="1" baseline="0"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171450" indent="-171450">
              <a:buFont typeface="Wingdings" panose="05000000000000000000" pitchFamily="2" charset="2"/>
              <a:buChar char="ü"/>
            </a:pPr>
            <a:r>
              <a:rPr lang="en-US" b="1" baseline="0"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You </a:t>
            </a:r>
            <a:r>
              <a:rPr lang="en-US" b="1" baseline="0"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need also to be predictable and stay alert all the time. From time to time your trainer will provide different tests to you hence alertness is important (</a:t>
            </a:r>
            <a:r>
              <a:rPr lang="en-US" sz="1200" b="1" dirty="0" err="1"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Toovey</a:t>
            </a:r>
            <a:r>
              <a:rPr lang="en-US" sz="12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et al., 2017).</a:t>
            </a:r>
            <a:r>
              <a:rPr lang="en-US" b="1" baseline="0"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endParaRPr lang="en-US" b="1" baseline="0"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171450" indent="-171450">
              <a:buFont typeface="Wingdings" panose="05000000000000000000" pitchFamily="2" charset="2"/>
              <a:buChar char="ü"/>
            </a:pPr>
            <a:r>
              <a:rPr lang="en-US" b="1" baseline="0"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You </a:t>
            </a:r>
            <a:r>
              <a:rPr lang="en-US" b="1" baseline="0"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are also requested to always look twice before turning and watch your partners especially when they park.</a:t>
            </a:r>
            <a:endParaRPr lang="en-US"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5CA3EEBB-8CDB-4872-9B44-5758B2067340}" type="slidenum">
              <a:rPr lang="en-US" smtClean="0"/>
              <a:t>5</a:t>
            </a:fld>
            <a:endParaRPr lang="en-US"/>
          </a:p>
        </p:txBody>
      </p:sp>
    </p:spTree>
    <p:extLst>
      <p:ext uri="{BB962C8B-B14F-4D97-AF65-F5344CB8AC3E}">
        <p14:creationId xmlns:p14="http://schemas.microsoft.com/office/powerpoint/2010/main" val="10068715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ü"/>
            </a:pPr>
            <a:r>
              <a:rPr lang="en-US" sz="1200" b="1" kern="1200" dirty="0" smtClean="0">
                <a:solidFill>
                  <a:schemeClr val="tx1"/>
                </a:solidFill>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rPr>
              <a:t>Anytime you feel the bike tipping, put one foot on the ground and push off again. </a:t>
            </a:r>
            <a:endParaRPr lang="en-US" sz="1200" b="1" kern="1200" dirty="0" smtClean="0">
              <a:solidFill>
                <a:schemeClr val="tx1"/>
              </a:solidFill>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endParaRPr>
          </a:p>
          <a:p>
            <a:pPr marL="171450" indent="-171450">
              <a:buFont typeface="Wingdings" panose="05000000000000000000" pitchFamily="2" charset="2"/>
              <a:buChar char="ü"/>
            </a:pPr>
            <a:r>
              <a:rPr lang="en-US" sz="1200" b="1" kern="1200" dirty="0" smtClean="0">
                <a:solidFill>
                  <a:schemeClr val="tx1"/>
                </a:solidFill>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rPr>
              <a:t>The</a:t>
            </a:r>
            <a:r>
              <a:rPr lang="en-US" sz="1200" b="1" kern="1200" baseline="0" dirty="0" smtClean="0">
                <a:solidFill>
                  <a:schemeClr val="tx1"/>
                </a:solidFill>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rPr>
              <a:t> </a:t>
            </a:r>
            <a:r>
              <a:rPr lang="en-US" sz="1200" b="1" kern="1200" baseline="0" dirty="0" smtClean="0">
                <a:solidFill>
                  <a:schemeClr val="tx1"/>
                </a:solidFill>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rPr>
              <a:t>match time and hard work you will give it will determining how fast you will learn to take off. </a:t>
            </a:r>
            <a:endParaRPr lang="en-US" sz="1200" b="1" kern="1200" baseline="0" dirty="0" smtClean="0">
              <a:solidFill>
                <a:schemeClr val="tx1"/>
              </a:solidFill>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endParaRPr>
          </a:p>
          <a:p>
            <a:pPr marL="171450" indent="-171450">
              <a:buFont typeface="Wingdings" panose="05000000000000000000" pitchFamily="2" charset="2"/>
              <a:buChar char="ü"/>
            </a:pPr>
            <a:r>
              <a:rPr lang="en-US" sz="1200" b="1" kern="1200" baseline="0" dirty="0" smtClean="0">
                <a:solidFill>
                  <a:schemeClr val="tx1"/>
                </a:solidFill>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rPr>
              <a:t>If </a:t>
            </a:r>
            <a:r>
              <a:rPr lang="en-US" sz="1200" b="1" kern="1200" baseline="0" dirty="0" smtClean="0">
                <a:solidFill>
                  <a:schemeClr val="tx1"/>
                </a:solidFill>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rPr>
              <a:t>you will practice for two days daily, you will learn how to precisely take off and ride the bike in 3 to 4 days. </a:t>
            </a:r>
            <a:endParaRPr lang="en-US" sz="1200" b="1" kern="1200" baseline="0" dirty="0" smtClean="0">
              <a:solidFill>
                <a:schemeClr val="tx1"/>
              </a:solidFill>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endParaRPr>
          </a:p>
          <a:p>
            <a:pPr marL="171450" indent="-171450">
              <a:buFont typeface="Wingdings" panose="05000000000000000000" pitchFamily="2" charset="2"/>
              <a:buChar char="ü"/>
            </a:pPr>
            <a:r>
              <a:rPr lang="en-US" sz="1200" b="1" kern="1200" baseline="0" dirty="0" smtClean="0">
                <a:solidFill>
                  <a:schemeClr val="tx1"/>
                </a:solidFill>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rPr>
              <a:t>As </a:t>
            </a:r>
            <a:r>
              <a:rPr lang="en-US" sz="1200" b="1" kern="1200" baseline="0" dirty="0" smtClean="0">
                <a:solidFill>
                  <a:schemeClr val="tx1"/>
                </a:solidFill>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rPr>
              <a:t>you learn to take off, focus on maintaining a good position on the bike, save your strength, let your legs do the work, feed the fire inside, look where you want to go and ride with the pack </a:t>
            </a:r>
            <a:r>
              <a:rPr lang="en-US" b="1" baseline="0"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r>
              <a:rPr lang="en-US" sz="1200" b="1" dirty="0" err="1"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Toovey</a:t>
            </a:r>
            <a:r>
              <a:rPr lang="en-US" sz="12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et al., 2017)</a:t>
            </a:r>
            <a:r>
              <a:rPr lang="en-US" sz="1200" b="1" kern="1200" baseline="0" dirty="0" smtClean="0">
                <a:solidFill>
                  <a:schemeClr val="tx1"/>
                </a:solidFill>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rPr>
              <a:t>.</a:t>
            </a:r>
            <a:endParaRPr lang="en-US"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5CA3EEBB-8CDB-4872-9B44-5758B2067340}" type="slidenum">
              <a:rPr lang="en-US" smtClean="0"/>
              <a:t>6</a:t>
            </a:fld>
            <a:endParaRPr lang="en-US"/>
          </a:p>
        </p:txBody>
      </p:sp>
    </p:spTree>
    <p:extLst>
      <p:ext uri="{BB962C8B-B14F-4D97-AF65-F5344CB8AC3E}">
        <p14:creationId xmlns:p14="http://schemas.microsoft.com/office/powerpoint/2010/main" val="32737851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ü"/>
            </a:pPr>
            <a:r>
              <a:rPr lang="en-US"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Since it</a:t>
            </a:r>
            <a:r>
              <a:rPr lang="en-US" b="1" baseline="0"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is the first time to cycle a bike, the smooth slope will be more efficient and will allow you to gain speed without much efforts in cycling. </a:t>
            </a:r>
            <a:endParaRPr lang="en-US" b="1" baseline="0"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171450" indent="-171450">
              <a:buFont typeface="Wingdings" panose="05000000000000000000" pitchFamily="2" charset="2"/>
              <a:buChar char="ü"/>
            </a:pPr>
            <a:r>
              <a:rPr lang="en-US" b="1" baseline="0"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You </a:t>
            </a:r>
            <a:r>
              <a:rPr lang="en-US" b="1" baseline="0"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will just have to put all your concentration on balancing your bike. </a:t>
            </a:r>
            <a:endParaRPr lang="en-US" b="1" baseline="0"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171450" indent="-171450">
              <a:buFont typeface="Wingdings" panose="05000000000000000000" pitchFamily="2" charset="2"/>
              <a:buChar char="ü"/>
            </a:pPr>
            <a:r>
              <a:rPr lang="en-US" b="1" baseline="0"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Your </a:t>
            </a:r>
            <a:r>
              <a:rPr lang="en-US" b="1" baseline="0"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trainer will hold the bike at the top of the grassy slope then you will be required to straddle the seat and put both feet on the ground (</a:t>
            </a:r>
            <a:r>
              <a:rPr lang="en-US" sz="1200" b="1" dirty="0" err="1"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Lehtonen</a:t>
            </a:r>
            <a:r>
              <a:rPr lang="en-US" sz="12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et al., 2017)</a:t>
            </a:r>
            <a:r>
              <a:rPr lang="en-US" b="1" baseline="0"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endParaRPr lang="en-US" b="1" baseline="0"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171450" indent="-171450">
              <a:buFont typeface="Wingdings" panose="05000000000000000000" pitchFamily="2" charset="2"/>
              <a:buChar char="ü"/>
            </a:pPr>
            <a:r>
              <a:rPr lang="en-US" b="1" baseline="0"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Your </a:t>
            </a:r>
            <a:r>
              <a:rPr lang="en-US" b="1" baseline="0"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trainer will hold the seat until the bike gets moving then you will be expected to balance the bike as trained.</a:t>
            </a:r>
            <a:endParaRPr lang="en-US"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5CA3EEBB-8CDB-4872-9B44-5758B2067340}" type="slidenum">
              <a:rPr lang="en-US" smtClean="0"/>
              <a:t>7</a:t>
            </a:fld>
            <a:endParaRPr lang="en-US"/>
          </a:p>
        </p:txBody>
      </p:sp>
    </p:spTree>
    <p:extLst>
      <p:ext uri="{BB962C8B-B14F-4D97-AF65-F5344CB8AC3E}">
        <p14:creationId xmlns:p14="http://schemas.microsoft.com/office/powerpoint/2010/main" val="2782585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US" sz="1200" b="1" kern="1200" dirty="0" smtClean="0">
                <a:solidFill>
                  <a:schemeClr val="tx1"/>
                </a:solidFill>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rPr>
              <a:t>Braking gently ensures you do not swerve out of control.</a:t>
            </a:r>
            <a:r>
              <a:rPr lang="en-US" sz="1200" b="1" kern="1200" baseline="0" dirty="0" smtClean="0">
                <a:solidFill>
                  <a:schemeClr val="tx1"/>
                </a:solidFill>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rPr>
              <a:t>   </a:t>
            </a:r>
            <a:endParaRPr lang="en-US" sz="1200" b="1" kern="1200" baseline="0" dirty="0" smtClean="0">
              <a:solidFill>
                <a:schemeClr val="tx1"/>
              </a:solidFill>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endParaRPr>
          </a:p>
          <a:p>
            <a:pPr marL="171450" marR="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US" sz="1200" b="1" kern="1200" baseline="0" dirty="0" smtClean="0">
                <a:solidFill>
                  <a:schemeClr val="tx1"/>
                </a:solidFill>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rPr>
              <a:t>All </a:t>
            </a:r>
            <a:r>
              <a:rPr lang="en-US" sz="1200" b="1" kern="1200" baseline="0" dirty="0" smtClean="0">
                <a:solidFill>
                  <a:schemeClr val="tx1"/>
                </a:solidFill>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rPr>
              <a:t>your bikes will have hands brakes. You can brake while your feet are on the pedals or off.  </a:t>
            </a:r>
            <a:endParaRPr lang="en-US" sz="1200" b="1" kern="1200" baseline="0" dirty="0" smtClean="0">
              <a:solidFill>
                <a:schemeClr val="tx1"/>
              </a:solidFill>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endParaRPr>
          </a:p>
          <a:p>
            <a:pPr marL="171450" marR="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US" sz="1200" b="1" kern="1200" baseline="0" dirty="0" smtClean="0">
                <a:solidFill>
                  <a:schemeClr val="tx1"/>
                </a:solidFill>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rPr>
              <a:t>In </a:t>
            </a:r>
            <a:r>
              <a:rPr lang="en-US" sz="1200" b="1" kern="1200" baseline="0" dirty="0" smtClean="0">
                <a:solidFill>
                  <a:schemeClr val="tx1"/>
                </a:solidFill>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rPr>
              <a:t>cases when you want to turn and  do not want to stop, you need to apply less for on the brakes, then after the bike slows down. </a:t>
            </a:r>
            <a:endParaRPr lang="en-US" sz="1200" b="1" kern="1200" baseline="0" dirty="0" smtClean="0">
              <a:solidFill>
                <a:schemeClr val="tx1"/>
              </a:solidFill>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endParaRPr>
          </a:p>
          <a:p>
            <a:pPr marL="171450" marR="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US" sz="1200" b="1" kern="1200" baseline="0" dirty="0" smtClean="0">
                <a:solidFill>
                  <a:schemeClr val="tx1"/>
                </a:solidFill>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rPr>
              <a:t>Gently </a:t>
            </a:r>
            <a:r>
              <a:rPr lang="en-US" sz="1200" b="1" kern="1200" baseline="0" dirty="0" smtClean="0">
                <a:solidFill>
                  <a:schemeClr val="tx1"/>
                </a:solidFill>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rPr>
              <a:t>turn and move the direction you needed (</a:t>
            </a:r>
            <a:r>
              <a:rPr lang="en-US" sz="1200" b="1" dirty="0" err="1"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Halayko</a:t>
            </a:r>
            <a:r>
              <a:rPr lang="en-US" sz="12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et al., 2016)</a:t>
            </a:r>
            <a:r>
              <a:rPr lang="en-US" sz="1200" b="1" kern="1200" baseline="0" dirty="0" smtClean="0">
                <a:solidFill>
                  <a:schemeClr val="tx1"/>
                </a:solidFill>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rPr>
              <a:t>. </a:t>
            </a:r>
            <a:endParaRPr lang="en-US" sz="1200" b="1" kern="1200" baseline="0" dirty="0" smtClean="0">
              <a:solidFill>
                <a:schemeClr val="tx1"/>
              </a:solidFill>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endParaRPr>
          </a:p>
          <a:p>
            <a:pPr marL="171450" marR="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US" sz="1200" b="1" kern="1200" baseline="0" dirty="0" smtClean="0">
                <a:solidFill>
                  <a:schemeClr val="tx1"/>
                </a:solidFill>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rPr>
              <a:t>If </a:t>
            </a:r>
            <a:r>
              <a:rPr lang="en-US" sz="1200" b="1" kern="1200" baseline="0" dirty="0" smtClean="0">
                <a:solidFill>
                  <a:schemeClr val="tx1"/>
                </a:solidFill>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rPr>
              <a:t>you want to stop suddenly especially when you encounter a barriers on the way, you will have to squeeze the brake levers on the handlebars.</a:t>
            </a:r>
            <a:endParaRPr lang="en-US" sz="1200" b="1" kern="1200" dirty="0" smtClean="0">
              <a:solidFill>
                <a:schemeClr val="tx1"/>
              </a:solidFill>
              <a:effectLst>
                <a:outerShdw blurRad="38100" dist="38100" dir="2700000" algn="tl">
                  <a:srgbClr val="000000">
                    <a:alpha val="43137"/>
                  </a:srgbClr>
                </a:outerShdw>
              </a:effectLst>
              <a:latin typeface="Times New Roman" panose="02020603050405020304" pitchFamily="18" charset="0"/>
              <a:ea typeface="+mn-ea"/>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5CA3EEBB-8CDB-4872-9B44-5758B2067340}" type="slidenum">
              <a:rPr lang="en-US" smtClean="0"/>
              <a:t>8</a:t>
            </a:fld>
            <a:endParaRPr lang="en-US"/>
          </a:p>
        </p:txBody>
      </p:sp>
    </p:spTree>
    <p:extLst>
      <p:ext uri="{BB962C8B-B14F-4D97-AF65-F5344CB8AC3E}">
        <p14:creationId xmlns:p14="http://schemas.microsoft.com/office/powerpoint/2010/main" val="11774332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ü"/>
            </a:pPr>
            <a:r>
              <a:rPr lang="en-US" sz="1200" b="1" kern="1200" dirty="0" smtClean="0">
                <a:solidFill>
                  <a:schemeClr val="tx1"/>
                </a:solidFill>
                <a:effectLst/>
                <a:latin typeface="Times New Roman" panose="02020603050405020304" pitchFamily="18" charset="0"/>
                <a:ea typeface="+mn-ea"/>
                <a:cs typeface="Times New Roman" panose="02020603050405020304" pitchFamily="18" charset="0"/>
              </a:rPr>
              <a:t>A Gentle slope ground will train you on how to balance between steering and braking. </a:t>
            </a:r>
            <a:r>
              <a:rPr lang="en-US" sz="1200" b="1" kern="1200" baseline="0" dirty="0" smtClean="0">
                <a:solidFill>
                  <a:schemeClr val="tx1"/>
                </a:solidFill>
                <a:effectLst/>
                <a:latin typeface="Times New Roman" panose="02020603050405020304" pitchFamily="18" charset="0"/>
                <a:ea typeface="+mn-ea"/>
                <a:cs typeface="Times New Roman" panose="02020603050405020304" pitchFamily="18" charset="0"/>
              </a:rPr>
              <a:t> </a:t>
            </a:r>
            <a:endParaRPr lang="en-US" sz="1200" b="1" kern="1200" baseline="0" dirty="0" smtClean="0">
              <a:solidFill>
                <a:schemeClr val="tx1"/>
              </a:solidFill>
              <a:effectLst/>
              <a:latin typeface="Times New Roman" panose="02020603050405020304" pitchFamily="18" charset="0"/>
              <a:ea typeface="+mn-ea"/>
              <a:cs typeface="Times New Roman" panose="02020603050405020304" pitchFamily="18" charset="0"/>
            </a:endParaRPr>
          </a:p>
          <a:p>
            <a:pPr marL="171450" indent="-171450">
              <a:buFont typeface="Wingdings" panose="05000000000000000000" pitchFamily="2" charset="2"/>
              <a:buChar char="ü"/>
            </a:pPr>
            <a:r>
              <a:rPr lang="en-US" sz="1200" b="1" kern="1200" baseline="0" dirty="0" smtClean="0">
                <a:solidFill>
                  <a:schemeClr val="tx1"/>
                </a:solidFill>
                <a:effectLst/>
                <a:latin typeface="Times New Roman" panose="02020603050405020304" pitchFamily="18" charset="0"/>
                <a:ea typeface="+mn-ea"/>
                <a:cs typeface="Times New Roman" panose="02020603050405020304" pitchFamily="18" charset="0"/>
              </a:rPr>
              <a:t>As </a:t>
            </a:r>
            <a:r>
              <a:rPr lang="en-US" sz="1200" b="1" kern="1200" baseline="0" dirty="0" smtClean="0">
                <a:solidFill>
                  <a:schemeClr val="tx1"/>
                </a:solidFill>
                <a:effectLst/>
                <a:latin typeface="Times New Roman" panose="02020603050405020304" pitchFamily="18" charset="0"/>
                <a:ea typeface="+mn-ea"/>
                <a:cs typeface="Times New Roman" panose="02020603050405020304" pitchFamily="18" charset="0"/>
              </a:rPr>
              <a:t>you learn how to ride, you are expected to have your hands as flexible as possible. </a:t>
            </a:r>
            <a:endParaRPr lang="en-US" sz="1200" b="1" kern="1200" baseline="0" dirty="0" smtClean="0">
              <a:solidFill>
                <a:schemeClr val="tx1"/>
              </a:solidFill>
              <a:effectLst/>
              <a:latin typeface="Times New Roman" panose="02020603050405020304" pitchFamily="18" charset="0"/>
              <a:ea typeface="+mn-ea"/>
              <a:cs typeface="Times New Roman" panose="02020603050405020304" pitchFamily="18" charset="0"/>
            </a:endParaRPr>
          </a:p>
          <a:p>
            <a:pPr marL="171450" indent="-171450">
              <a:buFont typeface="Wingdings" panose="05000000000000000000" pitchFamily="2" charset="2"/>
              <a:buChar char="ü"/>
            </a:pPr>
            <a:r>
              <a:rPr lang="en-US" sz="1200" b="1" kern="1200" baseline="0" dirty="0" smtClean="0">
                <a:solidFill>
                  <a:schemeClr val="tx1"/>
                </a:solidFill>
                <a:effectLst/>
                <a:latin typeface="Times New Roman" panose="02020603050405020304" pitchFamily="18" charset="0"/>
                <a:ea typeface="+mn-ea"/>
                <a:cs typeface="Times New Roman" panose="02020603050405020304" pitchFamily="18" charset="0"/>
              </a:rPr>
              <a:t>Most </a:t>
            </a:r>
            <a:r>
              <a:rPr lang="en-US" sz="1200" b="1" kern="1200" baseline="0" dirty="0" smtClean="0">
                <a:solidFill>
                  <a:schemeClr val="tx1"/>
                </a:solidFill>
                <a:effectLst/>
                <a:latin typeface="Times New Roman" panose="02020603050405020304" pitchFamily="18" charset="0"/>
                <a:ea typeface="+mn-ea"/>
                <a:cs typeface="Times New Roman" panose="02020603050405020304" pitchFamily="18" charset="0"/>
              </a:rPr>
              <a:t>of the times you will encounter different obstacles on your way as you are riding </a:t>
            </a:r>
            <a:r>
              <a:rPr lang="en-US" sz="1200" b="1" kern="1200" baseline="0" dirty="0" smtClean="0">
                <a:solidFill>
                  <a:schemeClr val="tx1"/>
                </a:solidFill>
                <a:effectLst/>
                <a:latin typeface="Times New Roman" panose="02020603050405020304" pitchFamily="18" charset="0"/>
                <a:ea typeface="+mn-ea"/>
                <a:cs typeface="Times New Roman" panose="02020603050405020304" pitchFamily="18" charset="0"/>
              </a:rPr>
              <a:t>hence, </a:t>
            </a:r>
            <a:r>
              <a:rPr lang="en-US" sz="1200" b="1" kern="1200" baseline="0" dirty="0" smtClean="0">
                <a:solidFill>
                  <a:schemeClr val="tx1"/>
                </a:solidFill>
                <a:effectLst/>
                <a:latin typeface="Times New Roman" panose="02020603050405020304" pitchFamily="18" charset="0"/>
                <a:ea typeface="+mn-ea"/>
                <a:cs typeface="Times New Roman" panose="02020603050405020304" pitchFamily="18" charset="0"/>
              </a:rPr>
              <a:t>you are supposed to rotate the steering handle to a certain angle to avoid the obstacles then proceed on riding. </a:t>
            </a:r>
            <a:endParaRPr lang="en-US" sz="1200" b="1" kern="1200" baseline="0" dirty="0" smtClean="0">
              <a:solidFill>
                <a:schemeClr val="tx1"/>
              </a:solidFill>
              <a:effectLst/>
              <a:latin typeface="Times New Roman" panose="02020603050405020304" pitchFamily="18" charset="0"/>
              <a:ea typeface="+mn-ea"/>
              <a:cs typeface="Times New Roman" panose="02020603050405020304" pitchFamily="18" charset="0"/>
            </a:endParaRPr>
          </a:p>
          <a:p>
            <a:pPr marL="171450" indent="-171450">
              <a:buFont typeface="Wingdings" panose="05000000000000000000" pitchFamily="2" charset="2"/>
              <a:buChar char="ü"/>
            </a:pPr>
            <a:r>
              <a:rPr lang="en-US" sz="1200" b="1" kern="1200" baseline="0" dirty="0" smtClean="0">
                <a:solidFill>
                  <a:schemeClr val="tx1"/>
                </a:solidFill>
                <a:effectLst/>
                <a:latin typeface="Times New Roman" panose="02020603050405020304" pitchFamily="18" charset="0"/>
                <a:ea typeface="+mn-ea"/>
                <a:cs typeface="Times New Roman" panose="02020603050405020304" pitchFamily="18" charset="0"/>
              </a:rPr>
              <a:t>During </a:t>
            </a:r>
            <a:r>
              <a:rPr lang="en-US" sz="1200" b="1" kern="1200" baseline="0" dirty="0" smtClean="0">
                <a:solidFill>
                  <a:schemeClr val="tx1"/>
                </a:solidFill>
                <a:effectLst/>
                <a:latin typeface="Times New Roman" panose="02020603050405020304" pitchFamily="18" charset="0"/>
                <a:ea typeface="+mn-ea"/>
                <a:cs typeface="Times New Roman" panose="02020603050405020304" pitchFamily="18" charset="0"/>
              </a:rPr>
              <a:t>the entire training you are not supposed to ride on one hand at all (</a:t>
            </a:r>
            <a:r>
              <a:rPr lang="en-US" sz="1200" b="1" dirty="0" err="1" smtClean="0">
                <a:latin typeface="Times New Roman" panose="02020603050405020304" pitchFamily="18" charset="0"/>
                <a:cs typeface="Times New Roman" panose="02020603050405020304" pitchFamily="18" charset="0"/>
              </a:rPr>
              <a:t>Dunford</a:t>
            </a:r>
            <a:r>
              <a:rPr lang="en-US" sz="1200" b="1" dirty="0" smtClean="0">
                <a:latin typeface="Times New Roman" panose="02020603050405020304" pitchFamily="18" charset="0"/>
                <a:cs typeface="Times New Roman" panose="02020603050405020304" pitchFamily="18" charset="0"/>
              </a:rPr>
              <a:t>, </a:t>
            </a:r>
            <a:r>
              <a:rPr lang="en-US" sz="1200" b="1" dirty="0" err="1" smtClean="0">
                <a:latin typeface="Times New Roman" panose="02020603050405020304" pitchFamily="18" charset="0"/>
                <a:cs typeface="Times New Roman" panose="02020603050405020304" pitchFamily="18" charset="0"/>
              </a:rPr>
              <a:t>Bannigan</a:t>
            </a:r>
            <a:r>
              <a:rPr lang="en-US" sz="1200" b="1" dirty="0" smtClean="0">
                <a:latin typeface="Times New Roman" panose="02020603050405020304" pitchFamily="18" charset="0"/>
                <a:cs typeface="Times New Roman" panose="02020603050405020304" pitchFamily="18" charset="0"/>
              </a:rPr>
              <a:t>, &amp; </a:t>
            </a:r>
            <a:r>
              <a:rPr lang="en-US" sz="1200" b="1" dirty="0" err="1" smtClean="0">
                <a:latin typeface="Times New Roman" panose="02020603050405020304" pitchFamily="18" charset="0"/>
                <a:cs typeface="Times New Roman" panose="02020603050405020304" pitchFamily="18" charset="0"/>
              </a:rPr>
              <a:t>Rathmell</a:t>
            </a:r>
            <a:r>
              <a:rPr lang="en-US" sz="1200" b="1" dirty="0" smtClean="0">
                <a:latin typeface="Times New Roman" panose="02020603050405020304" pitchFamily="18" charset="0"/>
                <a:cs typeface="Times New Roman" panose="02020603050405020304" pitchFamily="18" charset="0"/>
              </a:rPr>
              <a:t>, 2016).</a:t>
            </a:r>
            <a:endParaRPr lang="en-US" b="1"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5CA3EEBB-8CDB-4872-9B44-5758B2067340}" type="slidenum">
              <a:rPr lang="en-US" smtClean="0"/>
              <a:t>9</a:t>
            </a:fld>
            <a:endParaRPr lang="en-US"/>
          </a:p>
        </p:txBody>
      </p:sp>
    </p:spTree>
    <p:extLst>
      <p:ext uri="{BB962C8B-B14F-4D97-AF65-F5344CB8AC3E}">
        <p14:creationId xmlns:p14="http://schemas.microsoft.com/office/powerpoint/2010/main" val="14577647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54E482EC-6D6B-4D02-A5C7-50D645A90DDC}" type="datetimeFigureOut">
              <a:rPr lang="en-US" smtClean="0"/>
              <a:t>10/23/2018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17F1CD-32BE-4488-B6E3-1A93874AE999}" type="slidenum">
              <a:rPr lang="en-US" smtClean="0"/>
              <a:t>‹#›</a:t>
            </a:fld>
            <a:endParaRPr lang="en-US"/>
          </a:p>
        </p:txBody>
      </p:sp>
    </p:spTree>
    <p:extLst>
      <p:ext uri="{BB962C8B-B14F-4D97-AF65-F5344CB8AC3E}">
        <p14:creationId xmlns:p14="http://schemas.microsoft.com/office/powerpoint/2010/main" val="21551865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4E482EC-6D6B-4D02-A5C7-50D645A90DDC}" type="datetimeFigureOut">
              <a:rPr lang="en-US" smtClean="0"/>
              <a:t>10/23/2018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17F1CD-32BE-4488-B6E3-1A93874AE999}" type="slidenum">
              <a:rPr lang="en-US" smtClean="0"/>
              <a:t>‹#›</a:t>
            </a:fld>
            <a:endParaRPr lang="en-US"/>
          </a:p>
        </p:txBody>
      </p:sp>
    </p:spTree>
    <p:extLst>
      <p:ext uri="{BB962C8B-B14F-4D97-AF65-F5344CB8AC3E}">
        <p14:creationId xmlns:p14="http://schemas.microsoft.com/office/powerpoint/2010/main" val="12050947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54E482EC-6D6B-4D02-A5C7-50D645A90DDC}" type="datetimeFigureOut">
              <a:rPr lang="en-US" smtClean="0"/>
              <a:t>10/23/2018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17F1CD-32BE-4488-B6E3-1A93874AE999}" type="slidenum">
              <a:rPr lang="en-US" smtClean="0"/>
              <a:t>‹#›</a:t>
            </a:fld>
            <a:endParaRPr lang="en-US"/>
          </a:p>
        </p:txBody>
      </p:sp>
    </p:spTree>
    <p:extLst>
      <p:ext uri="{BB962C8B-B14F-4D97-AF65-F5344CB8AC3E}">
        <p14:creationId xmlns:p14="http://schemas.microsoft.com/office/powerpoint/2010/main" val="1650819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54E482EC-6D6B-4D02-A5C7-50D645A90DDC}" type="datetimeFigureOut">
              <a:rPr lang="en-US" smtClean="0"/>
              <a:t>10/23/2018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E17F1CD-32BE-4488-B6E3-1A93874AE999}" type="slidenum">
              <a:rPr lang="en-US" smtClean="0"/>
              <a:t>‹#›</a:t>
            </a:fld>
            <a:endParaRPr lang="en-US"/>
          </a:p>
        </p:txBody>
      </p:sp>
    </p:spTree>
    <p:extLst>
      <p:ext uri="{BB962C8B-B14F-4D97-AF65-F5344CB8AC3E}">
        <p14:creationId xmlns:p14="http://schemas.microsoft.com/office/powerpoint/2010/main" val="38462371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4E482EC-6D6B-4D02-A5C7-50D645A90DDC}" type="datetimeFigureOut">
              <a:rPr lang="en-US" smtClean="0"/>
              <a:t>10/23/2018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E17F1CD-32BE-4488-B6E3-1A93874AE999}" type="slidenum">
              <a:rPr lang="en-US" smtClean="0"/>
              <a:t>‹#›</a:t>
            </a:fld>
            <a:endParaRPr lang="en-US"/>
          </a:p>
        </p:txBody>
      </p:sp>
    </p:spTree>
    <p:extLst>
      <p:ext uri="{BB962C8B-B14F-4D97-AF65-F5344CB8AC3E}">
        <p14:creationId xmlns:p14="http://schemas.microsoft.com/office/powerpoint/2010/main" val="41657453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54E482EC-6D6B-4D02-A5C7-50D645A90DDC}" type="datetimeFigureOut">
              <a:rPr lang="en-US" smtClean="0"/>
              <a:t>10/23/2018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E17F1CD-32BE-4488-B6E3-1A93874AE999}" type="slidenum">
              <a:rPr lang="en-US" smtClean="0"/>
              <a:t>‹#›</a:t>
            </a:fld>
            <a:endParaRPr lang="en-US"/>
          </a:p>
        </p:txBody>
      </p:sp>
    </p:spTree>
    <p:extLst>
      <p:ext uri="{BB962C8B-B14F-4D97-AF65-F5344CB8AC3E}">
        <p14:creationId xmlns:p14="http://schemas.microsoft.com/office/powerpoint/2010/main" val="37951560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4E482EC-6D6B-4D02-A5C7-50D645A90DDC}" type="datetimeFigureOut">
              <a:rPr lang="en-US" smtClean="0"/>
              <a:t>10/23/2018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E17F1CD-32BE-4488-B6E3-1A93874AE999}" type="slidenum">
              <a:rPr lang="en-US" smtClean="0"/>
              <a:t>‹#›</a:t>
            </a:fld>
            <a:endParaRPr lang="en-US"/>
          </a:p>
        </p:txBody>
      </p:sp>
    </p:spTree>
    <p:extLst>
      <p:ext uri="{BB962C8B-B14F-4D97-AF65-F5344CB8AC3E}">
        <p14:creationId xmlns:p14="http://schemas.microsoft.com/office/powerpoint/2010/main" val="22318647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54E482EC-6D6B-4D02-A5C7-50D645A90DDC}" type="datetimeFigureOut">
              <a:rPr lang="en-US" smtClean="0"/>
              <a:t>10/23/2018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E17F1CD-32BE-4488-B6E3-1A93874AE999}" type="slidenum">
              <a:rPr lang="en-US" smtClean="0"/>
              <a:t>‹#›</a:t>
            </a:fld>
            <a:endParaRPr lang="en-US"/>
          </a:p>
        </p:txBody>
      </p:sp>
    </p:spTree>
    <p:extLst>
      <p:ext uri="{BB962C8B-B14F-4D97-AF65-F5344CB8AC3E}">
        <p14:creationId xmlns:p14="http://schemas.microsoft.com/office/powerpoint/2010/main" val="6963254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54E482EC-6D6B-4D02-A5C7-50D645A90DDC}" type="datetimeFigureOut">
              <a:rPr lang="en-US" smtClean="0"/>
              <a:t>10/23/2018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E17F1CD-32BE-4488-B6E3-1A93874AE999}" type="slidenum">
              <a:rPr lang="en-US" smtClean="0"/>
              <a:t>‹#›</a:t>
            </a:fld>
            <a:endParaRPr lang="en-US"/>
          </a:p>
        </p:txBody>
      </p:sp>
    </p:spTree>
    <p:extLst>
      <p:ext uri="{BB962C8B-B14F-4D97-AF65-F5344CB8AC3E}">
        <p14:creationId xmlns:p14="http://schemas.microsoft.com/office/powerpoint/2010/main" val="27878475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54E482EC-6D6B-4D02-A5C7-50D645A90DDC}" type="datetimeFigureOut">
              <a:rPr lang="en-US" smtClean="0"/>
              <a:t>10/23/2018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17F1CD-32BE-4488-B6E3-1A93874AE999}" type="slidenum">
              <a:rPr lang="en-US" smtClean="0"/>
              <a:t>‹#›</a:t>
            </a:fld>
            <a:endParaRPr lang="en-US"/>
          </a:p>
        </p:txBody>
      </p:sp>
    </p:spTree>
    <p:extLst>
      <p:ext uri="{BB962C8B-B14F-4D97-AF65-F5344CB8AC3E}">
        <p14:creationId xmlns:p14="http://schemas.microsoft.com/office/powerpoint/2010/main" val="30316541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54E482EC-6D6B-4D02-A5C7-50D645A90DDC}" type="datetimeFigureOut">
              <a:rPr lang="en-US" smtClean="0"/>
              <a:t>10/23/2018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17F1CD-32BE-4488-B6E3-1A93874AE999}"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7530952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54E482EC-6D6B-4D02-A5C7-50D645A90DDC}" type="datetimeFigureOut">
              <a:rPr lang="en-US" smtClean="0"/>
              <a:t>10/23/2018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17F1CD-32BE-4488-B6E3-1A93874AE999}" type="slidenum">
              <a:rPr lang="en-US" smtClean="0"/>
              <a:t>‹#›</a:t>
            </a:fld>
            <a:endParaRPr lang="en-US"/>
          </a:p>
        </p:txBody>
      </p:sp>
    </p:spTree>
    <p:extLst>
      <p:ext uri="{BB962C8B-B14F-4D97-AF65-F5344CB8AC3E}">
        <p14:creationId xmlns:p14="http://schemas.microsoft.com/office/powerpoint/2010/main" val="254978934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54E482EC-6D6B-4D02-A5C7-50D645A90DDC}" type="datetimeFigureOut">
              <a:rPr lang="en-US" smtClean="0"/>
              <a:t>10/23/2018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17F1CD-32BE-4488-B6E3-1A93874AE999}"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783990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54E482EC-6D6B-4D02-A5C7-50D645A90DDC}" type="datetimeFigureOut">
              <a:rPr lang="en-US" smtClean="0"/>
              <a:t>10/23/2018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17F1CD-32BE-4488-B6E3-1A93874AE999}" type="slidenum">
              <a:rPr lang="en-US" smtClean="0"/>
              <a:t>‹#›</a:t>
            </a:fld>
            <a:endParaRPr lang="en-US"/>
          </a:p>
        </p:txBody>
      </p:sp>
    </p:spTree>
    <p:extLst>
      <p:ext uri="{BB962C8B-B14F-4D97-AF65-F5344CB8AC3E}">
        <p14:creationId xmlns:p14="http://schemas.microsoft.com/office/powerpoint/2010/main" val="16178359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4E482EC-6D6B-4D02-A5C7-50D645A90DDC}" type="datetimeFigureOut">
              <a:rPr lang="en-US" smtClean="0"/>
              <a:t>10/23/2018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17F1CD-32BE-4488-B6E3-1A93874AE999}" type="slidenum">
              <a:rPr lang="en-US" smtClean="0"/>
              <a:t>‹#›</a:t>
            </a:fld>
            <a:endParaRPr lang="en-US"/>
          </a:p>
        </p:txBody>
      </p:sp>
    </p:spTree>
    <p:extLst>
      <p:ext uri="{BB962C8B-B14F-4D97-AF65-F5344CB8AC3E}">
        <p14:creationId xmlns:p14="http://schemas.microsoft.com/office/powerpoint/2010/main" val="195450546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4E482EC-6D6B-4D02-A5C7-50D645A90DDC}" type="datetimeFigureOut">
              <a:rPr lang="en-US" smtClean="0"/>
              <a:t>10/23/2018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17F1CD-32BE-4488-B6E3-1A93874AE999}" type="slidenum">
              <a:rPr lang="en-US" smtClean="0"/>
              <a:t>‹#›</a:t>
            </a:fld>
            <a:endParaRPr lang="en-US"/>
          </a:p>
        </p:txBody>
      </p:sp>
    </p:spTree>
    <p:extLst>
      <p:ext uri="{BB962C8B-B14F-4D97-AF65-F5344CB8AC3E}">
        <p14:creationId xmlns:p14="http://schemas.microsoft.com/office/powerpoint/2010/main" val="24966620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54E482EC-6D6B-4D02-A5C7-50D645A90DDC}" type="datetimeFigureOut">
              <a:rPr lang="en-US" smtClean="0"/>
              <a:t>10/23/2018</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AE17F1CD-32BE-4488-B6E3-1A93874AE999}" type="slidenum">
              <a:rPr lang="en-US" smtClean="0"/>
              <a:t>‹#›</a:t>
            </a:fld>
            <a:endParaRPr lang="en-US"/>
          </a:p>
        </p:txBody>
      </p:sp>
    </p:spTree>
    <p:extLst>
      <p:ext uri="{BB962C8B-B14F-4D97-AF65-F5344CB8AC3E}">
        <p14:creationId xmlns:p14="http://schemas.microsoft.com/office/powerpoint/2010/main" val="201167102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E-learning Course For Kids 4-12 Years</a:t>
            </a:r>
            <a:endParaRPr lang="en-US" dirty="0"/>
          </a:p>
        </p:txBody>
      </p:sp>
      <p:sp>
        <p:nvSpPr>
          <p:cNvPr id="3" name="Subtitle 2"/>
          <p:cNvSpPr>
            <a:spLocks noGrp="1"/>
          </p:cNvSpPr>
          <p:nvPr>
            <p:ph type="subTitle" idx="1"/>
          </p:nvPr>
        </p:nvSpPr>
        <p:spPr>
          <a:xfrm>
            <a:off x="1507067" y="4050833"/>
            <a:ext cx="7766936" cy="1873449"/>
          </a:xfrm>
        </p:spPr>
        <p:txBody>
          <a:bodyPr>
            <a:noAutofit/>
          </a:bodyPr>
          <a:lstStyle/>
          <a:p>
            <a:pPr algn="ctr"/>
            <a:r>
              <a:rPr lang="en-US" sz="2200" dirty="0" smtClean="0"/>
              <a:t>Course Name: How To Ride A Bicycle</a:t>
            </a:r>
          </a:p>
          <a:p>
            <a:pPr algn="ctr"/>
            <a:r>
              <a:rPr lang="en-US" sz="2200" dirty="0" smtClean="0"/>
              <a:t>Audience: Elementary School Students Age 4-12</a:t>
            </a:r>
          </a:p>
          <a:p>
            <a:pPr algn="ctr"/>
            <a:r>
              <a:rPr lang="en-US" sz="2200" dirty="0" smtClean="0"/>
              <a:t>Course Goal: Promote A Culture Of Bike Riding For Increased Physical Activity Among Children.</a:t>
            </a:r>
          </a:p>
          <a:p>
            <a:pPr algn="ctr"/>
            <a:endParaRPr lang="en-US" sz="2200" dirty="0"/>
          </a:p>
        </p:txBody>
      </p:sp>
    </p:spTree>
    <p:extLst>
      <p:ext uri="{BB962C8B-B14F-4D97-AF65-F5344CB8AC3E}">
        <p14:creationId xmlns:p14="http://schemas.microsoft.com/office/powerpoint/2010/main" val="19078088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400" dirty="0" smtClean="0"/>
              <a:t>Course Objectives</a:t>
            </a:r>
            <a:r>
              <a:rPr lang="en-US" dirty="0"/>
              <a:t/>
            </a:r>
            <a:br>
              <a:rPr lang="en-US" dirty="0"/>
            </a:br>
            <a:endParaRPr lang="en-US" dirty="0"/>
          </a:p>
        </p:txBody>
      </p:sp>
      <p:sp>
        <p:nvSpPr>
          <p:cNvPr id="3" name="Content Placeholder 2"/>
          <p:cNvSpPr>
            <a:spLocks noGrp="1"/>
          </p:cNvSpPr>
          <p:nvPr>
            <p:ph idx="1"/>
          </p:nvPr>
        </p:nvSpPr>
        <p:spPr/>
        <p:txBody>
          <a:bodyPr>
            <a:normAutofit/>
          </a:bodyPr>
          <a:lstStyle/>
          <a:p>
            <a:r>
              <a:rPr lang="en-US" sz="2200" dirty="0" smtClean="0"/>
              <a:t>Finding </a:t>
            </a:r>
            <a:r>
              <a:rPr lang="en-US" sz="2200" dirty="0"/>
              <a:t>the right bike</a:t>
            </a:r>
          </a:p>
          <a:p>
            <a:r>
              <a:rPr lang="en-US" sz="2200" dirty="0" smtClean="0"/>
              <a:t>Riding </a:t>
            </a:r>
            <a:r>
              <a:rPr lang="en-US" sz="2200" dirty="0"/>
              <a:t>safely</a:t>
            </a:r>
          </a:p>
          <a:p>
            <a:r>
              <a:rPr lang="en-US" sz="2200" dirty="0" smtClean="0"/>
              <a:t>Taking </a:t>
            </a:r>
            <a:r>
              <a:rPr lang="en-US" sz="2200" dirty="0"/>
              <a:t>off</a:t>
            </a:r>
          </a:p>
          <a:p>
            <a:r>
              <a:rPr lang="en-US" sz="2200" dirty="0" smtClean="0"/>
              <a:t>Riding </a:t>
            </a:r>
            <a:r>
              <a:rPr lang="en-US" sz="2200" dirty="0"/>
              <a:t>on slopes</a:t>
            </a:r>
          </a:p>
          <a:p>
            <a:r>
              <a:rPr lang="en-US" sz="2200" dirty="0" smtClean="0"/>
              <a:t>Braking</a:t>
            </a:r>
            <a:endParaRPr lang="en-US" sz="2200" dirty="0"/>
          </a:p>
          <a:p>
            <a:r>
              <a:rPr lang="en-US" sz="2200" dirty="0" smtClean="0"/>
              <a:t>Steering</a:t>
            </a:r>
            <a:endParaRPr lang="en-US" sz="2200" dirty="0"/>
          </a:p>
        </p:txBody>
      </p:sp>
    </p:spTree>
    <p:extLst>
      <p:ext uri="{BB962C8B-B14F-4D97-AF65-F5344CB8AC3E}">
        <p14:creationId xmlns:p14="http://schemas.microsoft.com/office/powerpoint/2010/main" val="10646444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4000" y="128789"/>
            <a:ext cx="7243172" cy="1030310"/>
          </a:xfrm>
        </p:spPr>
        <p:txBody>
          <a:bodyPr>
            <a:noAutofit/>
          </a:bodyPr>
          <a:lstStyle/>
          <a:p>
            <a:r>
              <a:rPr lang="en-US" sz="4400" dirty="0" smtClean="0"/>
              <a:t>Finding The Right Bike</a:t>
            </a:r>
            <a:endParaRPr lang="en-US" sz="4400" dirty="0"/>
          </a:p>
        </p:txBody>
      </p:sp>
      <p:pic>
        <p:nvPicPr>
          <p:cNvPr id="5" name="Picture Placeholder 4"/>
          <p:cNvPicPr>
            <a:picLocks noGrp="1" noChangeAspect="1"/>
          </p:cNvPicPr>
          <p:nvPr>
            <p:ph type="pic" idx="1"/>
          </p:nvPr>
        </p:nvPicPr>
        <p:blipFill>
          <a:blip r:embed="rId3" cstate="print">
            <a:extLst>
              <a:ext uri="{28A0092B-C50C-407E-A947-70E740481C1C}">
                <a14:useLocalDpi xmlns:a14="http://schemas.microsoft.com/office/drawing/2010/main" val="0"/>
              </a:ext>
            </a:extLst>
          </a:blip>
          <a:srcRect t="20182" b="20182"/>
          <a:stretch>
            <a:fillRect/>
          </a:stretch>
        </p:blipFill>
        <p:spPr>
          <a:xfrm>
            <a:off x="6877317" y="1313644"/>
            <a:ext cx="5061398" cy="4778063"/>
          </a:xfrm>
        </p:spPr>
      </p:pic>
      <p:sp>
        <p:nvSpPr>
          <p:cNvPr id="4" name="Text Placeholder 3"/>
          <p:cNvSpPr>
            <a:spLocks noGrp="1"/>
          </p:cNvSpPr>
          <p:nvPr>
            <p:ph type="body" sz="half" idx="2"/>
          </p:nvPr>
        </p:nvSpPr>
        <p:spPr>
          <a:xfrm>
            <a:off x="265212" y="1521618"/>
            <a:ext cx="5826496" cy="4119328"/>
          </a:xfrm>
        </p:spPr>
        <p:txBody>
          <a:bodyPr>
            <a:normAutofit/>
          </a:bodyPr>
          <a:lstStyle/>
          <a:p>
            <a:pPr marL="285750" indent="-285750">
              <a:buFont typeface="Arial" panose="020B0604020202020204" pitchFamily="34" charset="0"/>
              <a:buChar char="•"/>
            </a:pPr>
            <a:r>
              <a:rPr lang="en-US" sz="2200" dirty="0" smtClean="0"/>
              <a:t>To begin learning, you must choose the most appropriate bike to ride.</a:t>
            </a:r>
            <a:endParaRPr lang="en-US" sz="2200" dirty="0"/>
          </a:p>
          <a:p>
            <a:pPr marL="285750" indent="-285750">
              <a:buFont typeface="Arial" panose="020B0604020202020204" pitchFamily="34" charset="0"/>
              <a:buChar char="•"/>
            </a:pPr>
            <a:r>
              <a:rPr lang="en-US" sz="2200" dirty="0" smtClean="0"/>
              <a:t>The choice of the bike should not be influenced by the color nor the model.</a:t>
            </a:r>
          </a:p>
          <a:p>
            <a:pPr marL="285750" indent="-285750">
              <a:buFont typeface="Arial" panose="020B0604020202020204" pitchFamily="34" charset="0"/>
              <a:buChar char="•"/>
            </a:pPr>
            <a:r>
              <a:rPr lang="en-US" sz="2200" dirty="0" smtClean="0"/>
              <a:t>Check </a:t>
            </a:r>
            <a:r>
              <a:rPr lang="en-US" sz="2200" dirty="0"/>
              <a:t>if the tires rotate smoothly and braking. </a:t>
            </a:r>
            <a:endParaRPr lang="en-US" sz="2200" dirty="0" smtClean="0"/>
          </a:p>
          <a:p>
            <a:pPr marL="285750" indent="-285750">
              <a:buFont typeface="Arial" panose="020B0604020202020204" pitchFamily="34" charset="0"/>
              <a:buChar char="•"/>
            </a:pPr>
            <a:r>
              <a:rPr lang="en-US" sz="2200" dirty="0"/>
              <a:t>A heavier and studier bike is preferable as it helps maintain flow, balance and rhythm.</a:t>
            </a:r>
          </a:p>
        </p:txBody>
      </p:sp>
    </p:spTree>
    <p:extLst>
      <p:ext uri="{BB962C8B-B14F-4D97-AF65-F5344CB8AC3E}">
        <p14:creationId xmlns:p14="http://schemas.microsoft.com/office/powerpoint/2010/main" val="11604888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5459" y="370268"/>
            <a:ext cx="5956082" cy="566738"/>
          </a:xfrm>
        </p:spPr>
        <p:txBody>
          <a:bodyPr>
            <a:normAutofit fontScale="90000"/>
          </a:bodyPr>
          <a:lstStyle/>
          <a:p>
            <a:pPr algn="ctr"/>
            <a:r>
              <a:rPr lang="en-US" sz="4400" dirty="0" smtClean="0"/>
              <a:t>Ri</a:t>
            </a:r>
            <a:r>
              <a:rPr lang="en-US" sz="4900" dirty="0" smtClean="0"/>
              <a:t>ding Safely</a:t>
            </a:r>
            <a:endParaRPr lang="en-US" sz="4900" dirty="0"/>
          </a:p>
        </p:txBody>
      </p:sp>
      <p:sp>
        <p:nvSpPr>
          <p:cNvPr id="4" name="Text Placeholder 3"/>
          <p:cNvSpPr>
            <a:spLocks noGrp="1"/>
          </p:cNvSpPr>
          <p:nvPr>
            <p:ph type="body" sz="half" idx="2"/>
          </p:nvPr>
        </p:nvSpPr>
        <p:spPr>
          <a:xfrm>
            <a:off x="342483" y="1735494"/>
            <a:ext cx="6309057" cy="4755457"/>
          </a:xfrm>
        </p:spPr>
        <p:txBody>
          <a:bodyPr>
            <a:normAutofit/>
          </a:bodyPr>
          <a:lstStyle/>
          <a:p>
            <a:pPr marL="285750" indent="-285750">
              <a:buFont typeface="Arial" panose="020B0604020202020204" pitchFamily="34" charset="0"/>
              <a:buChar char="•"/>
            </a:pPr>
            <a:r>
              <a:rPr lang="en-US" sz="2200" dirty="0" smtClean="0"/>
              <a:t>Before beginning to ride, ensure that you have worn your Helmet properly to prevent you from injuries incase of accident.</a:t>
            </a:r>
          </a:p>
          <a:p>
            <a:pPr marL="285750" indent="-285750">
              <a:buFont typeface="Arial" panose="020B0604020202020204" pitchFamily="34" charset="0"/>
              <a:buChar char="•"/>
            </a:pPr>
            <a:r>
              <a:rPr lang="en-US" sz="2200" dirty="0" smtClean="0"/>
              <a:t>Where a reflective clothing  for other motorist on the road to easily identify you.</a:t>
            </a:r>
          </a:p>
          <a:p>
            <a:pPr marL="285750" indent="-285750">
              <a:buFont typeface="Arial" panose="020B0604020202020204" pitchFamily="34" charset="0"/>
              <a:buChar char="•"/>
            </a:pPr>
            <a:r>
              <a:rPr lang="en-US" sz="2200" dirty="0" smtClean="0"/>
              <a:t>Where light sport shoes to avoid fatigue caused by cycling with heavy shoes.</a:t>
            </a:r>
          </a:p>
          <a:p>
            <a:pPr marL="285750" indent="-285750">
              <a:buFont typeface="Arial" panose="020B0604020202020204" pitchFamily="34" charset="0"/>
              <a:buChar char="•"/>
            </a:pPr>
            <a:r>
              <a:rPr lang="en-US" sz="2200" dirty="0" smtClean="0"/>
              <a:t>Also carry some water to keep you hydrated.</a:t>
            </a:r>
            <a:endParaRPr lang="en-US" sz="2200"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51540" y="1043195"/>
            <a:ext cx="5244921" cy="5447755"/>
          </a:xfrm>
          <a:prstGeom prst="rect">
            <a:avLst/>
          </a:prstGeom>
        </p:spPr>
      </p:pic>
    </p:spTree>
    <p:extLst>
      <p:ext uri="{BB962C8B-B14F-4D97-AF65-F5344CB8AC3E}">
        <p14:creationId xmlns:p14="http://schemas.microsoft.com/office/powerpoint/2010/main" val="10483378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9549" y="592361"/>
            <a:ext cx="4881093" cy="566738"/>
          </a:xfrm>
        </p:spPr>
        <p:txBody>
          <a:bodyPr>
            <a:noAutofit/>
          </a:bodyPr>
          <a:lstStyle/>
          <a:p>
            <a:pPr algn="ctr"/>
            <a:r>
              <a:rPr lang="en-US" sz="4400" dirty="0" smtClean="0"/>
              <a:t>Riding Safely</a:t>
            </a:r>
            <a:endParaRPr lang="en-US" sz="4400" dirty="0"/>
          </a:p>
        </p:txBody>
      </p:sp>
      <p:pic>
        <p:nvPicPr>
          <p:cNvPr id="11" name="Picture Placeholder 10"/>
          <p:cNvPicPr>
            <a:picLocks noGrp="1" noChangeAspect="1"/>
          </p:cNvPicPr>
          <p:nvPr>
            <p:ph type="pic" idx="1"/>
          </p:nvPr>
        </p:nvPicPr>
        <p:blipFill>
          <a:blip r:embed="rId3" cstate="print">
            <a:extLst>
              <a:ext uri="{28A0092B-C50C-407E-A947-70E740481C1C}">
                <a14:useLocalDpi xmlns:a14="http://schemas.microsoft.com/office/drawing/2010/main" val="0"/>
              </a:ext>
            </a:extLst>
          </a:blip>
          <a:srcRect t="23680" b="23680"/>
          <a:stretch>
            <a:fillRect/>
          </a:stretch>
        </p:blipFill>
        <p:spPr>
          <a:xfrm>
            <a:off x="5865768" y="1159098"/>
            <a:ext cx="6172200" cy="4766346"/>
          </a:xfrm>
        </p:spPr>
      </p:pic>
      <p:sp>
        <p:nvSpPr>
          <p:cNvPr id="4" name="Text Placeholder 3"/>
          <p:cNvSpPr>
            <a:spLocks noGrp="1"/>
          </p:cNvSpPr>
          <p:nvPr>
            <p:ph type="body" sz="half" idx="2"/>
          </p:nvPr>
        </p:nvSpPr>
        <p:spPr>
          <a:xfrm>
            <a:off x="579549" y="1799889"/>
            <a:ext cx="4881094" cy="4125555"/>
          </a:xfrm>
        </p:spPr>
        <p:txBody>
          <a:bodyPr>
            <a:normAutofit/>
          </a:bodyPr>
          <a:lstStyle/>
          <a:p>
            <a:pPr marL="285750" indent="-285750">
              <a:buFont typeface="Arial" panose="020B0604020202020204" pitchFamily="34" charset="0"/>
              <a:buChar char="•"/>
            </a:pPr>
            <a:r>
              <a:rPr lang="en-US" sz="2200" dirty="0" smtClean="0"/>
              <a:t>For the training, we shall use grassy field to </a:t>
            </a:r>
            <a:r>
              <a:rPr lang="en-US" sz="2200" dirty="0"/>
              <a:t>minimize the extent of injury in case of falls. </a:t>
            </a:r>
            <a:endParaRPr lang="en-US" sz="2200" dirty="0" smtClean="0"/>
          </a:p>
          <a:p>
            <a:pPr marL="285750" indent="-285750">
              <a:buFont typeface="Arial" panose="020B0604020202020204" pitchFamily="34" charset="0"/>
              <a:buChar char="•"/>
            </a:pPr>
            <a:r>
              <a:rPr lang="en-US" sz="2200" dirty="0" smtClean="0"/>
              <a:t>The field will be using will not be used for any other purpose during the entire training hours.</a:t>
            </a:r>
            <a:endParaRPr lang="en-US" sz="2200" dirty="0"/>
          </a:p>
        </p:txBody>
      </p:sp>
    </p:spTree>
    <p:extLst>
      <p:ext uri="{BB962C8B-B14F-4D97-AF65-F5344CB8AC3E}">
        <p14:creationId xmlns:p14="http://schemas.microsoft.com/office/powerpoint/2010/main" val="22484109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5" y="518171"/>
            <a:ext cx="4718914" cy="566738"/>
          </a:xfrm>
        </p:spPr>
        <p:txBody>
          <a:bodyPr>
            <a:noAutofit/>
          </a:bodyPr>
          <a:lstStyle/>
          <a:p>
            <a:pPr algn="ctr"/>
            <a:r>
              <a:rPr lang="en-US" sz="4400" dirty="0" smtClean="0"/>
              <a:t>Taking Off</a:t>
            </a:r>
            <a:endParaRPr lang="en-US" sz="4400" dirty="0"/>
          </a:p>
        </p:txBody>
      </p:sp>
      <p:pic>
        <p:nvPicPr>
          <p:cNvPr id="5" name="Picture Placeholder 4"/>
          <p:cNvPicPr>
            <a:picLocks noGrp="1" noChangeAspect="1"/>
          </p:cNvPicPr>
          <p:nvPr>
            <p:ph type="pic" idx="1"/>
          </p:nvPr>
        </p:nvPicPr>
        <p:blipFill>
          <a:blip r:embed="rId3">
            <a:extLst>
              <a:ext uri="{28A0092B-C50C-407E-A947-70E740481C1C}">
                <a14:useLocalDpi xmlns:a14="http://schemas.microsoft.com/office/drawing/2010/main" val="0"/>
              </a:ext>
            </a:extLst>
          </a:blip>
          <a:srcRect t="16471" b="16471"/>
          <a:stretch>
            <a:fillRect/>
          </a:stretch>
        </p:blipFill>
        <p:spPr>
          <a:xfrm>
            <a:off x="6619740" y="1521619"/>
            <a:ext cx="5370491" cy="4956453"/>
          </a:xfrm>
        </p:spPr>
      </p:pic>
      <p:sp>
        <p:nvSpPr>
          <p:cNvPr id="4" name="Text Placeholder 3"/>
          <p:cNvSpPr>
            <a:spLocks noGrp="1"/>
          </p:cNvSpPr>
          <p:nvPr>
            <p:ph type="body" sz="half" idx="2"/>
          </p:nvPr>
        </p:nvSpPr>
        <p:spPr>
          <a:xfrm>
            <a:off x="193183" y="1696858"/>
            <a:ext cx="5988676" cy="4781213"/>
          </a:xfrm>
        </p:spPr>
        <p:txBody>
          <a:bodyPr>
            <a:noAutofit/>
          </a:bodyPr>
          <a:lstStyle/>
          <a:p>
            <a:pPr marL="285750" indent="-285750">
              <a:buFont typeface="Arial" panose="020B0604020202020204" pitchFamily="34" charset="0"/>
              <a:buChar char="•"/>
            </a:pPr>
            <a:r>
              <a:rPr lang="en-US" sz="2200" dirty="0" smtClean="0"/>
              <a:t>You will take off from a flat location that is covered with glass.</a:t>
            </a:r>
          </a:p>
          <a:p>
            <a:pPr marL="285750" indent="-285750">
              <a:buFont typeface="Arial" panose="020B0604020202020204" pitchFamily="34" charset="0"/>
              <a:buChar char="•"/>
            </a:pPr>
            <a:r>
              <a:rPr lang="en-US" sz="2200" dirty="0" smtClean="0"/>
              <a:t>You will </a:t>
            </a:r>
            <a:r>
              <a:rPr lang="en-US" sz="2200" dirty="0"/>
              <a:t>b</a:t>
            </a:r>
            <a:r>
              <a:rPr lang="en-US" sz="2200" dirty="0" smtClean="0"/>
              <a:t>egin </a:t>
            </a:r>
            <a:r>
              <a:rPr lang="en-US" sz="2200" dirty="0"/>
              <a:t>on flat surface such as a driveway, park trail or sidewalks as they are more stable and help in pedaling harder. </a:t>
            </a:r>
            <a:endParaRPr lang="en-US" sz="2200" dirty="0" smtClean="0"/>
          </a:p>
          <a:p>
            <a:pPr marL="285750" indent="-285750">
              <a:buFont typeface="Arial" panose="020B0604020202020204" pitchFamily="34" charset="0"/>
              <a:buChar char="•"/>
            </a:pPr>
            <a:r>
              <a:rPr lang="en-US" sz="2200" dirty="0" smtClean="0"/>
              <a:t>You will also Lower </a:t>
            </a:r>
            <a:r>
              <a:rPr lang="en-US" sz="2200" dirty="0"/>
              <a:t>the seat and </a:t>
            </a:r>
            <a:r>
              <a:rPr lang="en-US" sz="2200" dirty="0" smtClean="0"/>
              <a:t>put </a:t>
            </a:r>
            <a:r>
              <a:rPr lang="en-US" sz="2200" dirty="0"/>
              <a:t>feet loser on the </a:t>
            </a:r>
            <a:r>
              <a:rPr lang="en-US" sz="2200" dirty="0" smtClean="0"/>
              <a:t>ground which will help you </a:t>
            </a:r>
            <a:r>
              <a:rPr lang="en-US" sz="2200" dirty="0"/>
              <a:t>stop from falling. </a:t>
            </a:r>
            <a:endParaRPr lang="en-US" sz="2200" dirty="0" smtClean="0"/>
          </a:p>
          <a:p>
            <a:pPr marL="285750" indent="-285750">
              <a:buFont typeface="Arial" panose="020B0604020202020204" pitchFamily="34" charset="0"/>
              <a:buChar char="•"/>
            </a:pPr>
            <a:r>
              <a:rPr lang="en-US" sz="2200" dirty="0"/>
              <a:t>Specialty balance bikes are helpful here. Start pushing with one foot and try to balance as much as possible while in motion</a:t>
            </a:r>
          </a:p>
        </p:txBody>
      </p:sp>
    </p:spTree>
    <p:extLst>
      <p:ext uri="{BB962C8B-B14F-4D97-AF65-F5344CB8AC3E}">
        <p14:creationId xmlns:p14="http://schemas.microsoft.com/office/powerpoint/2010/main" val="41686893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3" y="640724"/>
            <a:ext cx="5813619" cy="566738"/>
          </a:xfrm>
        </p:spPr>
        <p:txBody>
          <a:bodyPr>
            <a:noAutofit/>
          </a:bodyPr>
          <a:lstStyle/>
          <a:p>
            <a:pPr algn="ctr"/>
            <a:r>
              <a:rPr lang="en-US" sz="4400" dirty="0"/>
              <a:t>Riding on </a:t>
            </a:r>
            <a:r>
              <a:rPr lang="en-US" sz="4400" dirty="0" smtClean="0"/>
              <a:t>slopes</a:t>
            </a:r>
            <a:endParaRPr lang="en-US" sz="4400" dirty="0"/>
          </a:p>
        </p:txBody>
      </p:sp>
      <p:pic>
        <p:nvPicPr>
          <p:cNvPr id="5" name="Picture Placeholder 4"/>
          <p:cNvPicPr>
            <a:picLocks noGrp="1" noChangeAspect="1"/>
          </p:cNvPicPr>
          <p:nvPr>
            <p:ph type="pic" idx="1"/>
          </p:nvPr>
        </p:nvPicPr>
        <p:blipFill>
          <a:blip r:embed="rId3">
            <a:extLst>
              <a:ext uri="{28A0092B-C50C-407E-A947-70E740481C1C}">
                <a14:useLocalDpi xmlns:a14="http://schemas.microsoft.com/office/drawing/2010/main" val="0"/>
              </a:ext>
            </a:extLst>
          </a:blip>
          <a:srcRect t="14218" b="14218"/>
          <a:stretch>
            <a:fillRect/>
          </a:stretch>
        </p:blipFill>
        <p:spPr>
          <a:xfrm>
            <a:off x="7263685" y="1207461"/>
            <a:ext cx="4803819" cy="4819851"/>
          </a:xfrm>
        </p:spPr>
      </p:pic>
      <p:sp>
        <p:nvSpPr>
          <p:cNvPr id="4" name="Text Placeholder 3"/>
          <p:cNvSpPr>
            <a:spLocks noGrp="1"/>
          </p:cNvSpPr>
          <p:nvPr>
            <p:ph type="body" sz="half" idx="2"/>
          </p:nvPr>
        </p:nvSpPr>
        <p:spPr>
          <a:xfrm>
            <a:off x="677332" y="1858632"/>
            <a:ext cx="6444685" cy="3845718"/>
          </a:xfrm>
        </p:spPr>
        <p:txBody>
          <a:bodyPr>
            <a:normAutofit/>
          </a:bodyPr>
          <a:lstStyle/>
          <a:p>
            <a:pPr marL="742950" lvl="1" indent="-285750">
              <a:buFont typeface="Arial" panose="020B0604020202020204" pitchFamily="34" charset="0"/>
              <a:buChar char="•"/>
            </a:pPr>
            <a:r>
              <a:rPr lang="en-US" sz="2200" dirty="0" smtClean="0"/>
              <a:t>After learning to take off, you will need to ride on slopes to enhance your balancing skills.</a:t>
            </a:r>
          </a:p>
          <a:p>
            <a:pPr marL="742950" lvl="1" indent="-285750">
              <a:buFont typeface="Arial" panose="020B0604020202020204" pitchFamily="34" charset="0"/>
              <a:buChar char="•"/>
            </a:pPr>
            <a:r>
              <a:rPr lang="en-US" sz="2200" dirty="0"/>
              <a:t>From the top of the slope, mount the bike and glide down naturally for a number of times to ensure balance.</a:t>
            </a:r>
            <a:endParaRPr lang="en-US" sz="2200" dirty="0" smtClean="0"/>
          </a:p>
          <a:p>
            <a:pPr marL="742950" lvl="1" indent="-285750">
              <a:buFont typeface="Arial" panose="020B0604020202020204" pitchFamily="34" charset="0"/>
              <a:buChar char="•"/>
            </a:pPr>
            <a:r>
              <a:rPr lang="en-US" sz="2200" dirty="0" smtClean="0"/>
              <a:t>As you take  off, </a:t>
            </a:r>
            <a:r>
              <a:rPr lang="en-US" sz="2200" dirty="0"/>
              <a:t>Keep your body relaxed, elbows bent with the body well pressed against the seat.</a:t>
            </a:r>
          </a:p>
        </p:txBody>
      </p:sp>
    </p:spTree>
    <p:extLst>
      <p:ext uri="{BB962C8B-B14F-4D97-AF65-F5344CB8AC3E}">
        <p14:creationId xmlns:p14="http://schemas.microsoft.com/office/powerpoint/2010/main" val="24760123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502241"/>
            <a:ext cx="5556041" cy="566738"/>
          </a:xfrm>
        </p:spPr>
        <p:txBody>
          <a:bodyPr>
            <a:noAutofit/>
          </a:bodyPr>
          <a:lstStyle/>
          <a:p>
            <a:pPr algn="ctr"/>
            <a:r>
              <a:rPr lang="en-US" sz="4400" dirty="0" smtClean="0"/>
              <a:t>Braking</a:t>
            </a:r>
            <a:endParaRPr lang="en-US" sz="4400" dirty="0"/>
          </a:p>
        </p:txBody>
      </p:sp>
      <p:pic>
        <p:nvPicPr>
          <p:cNvPr id="5" name="Picture Placeholder 4"/>
          <p:cNvPicPr>
            <a:picLocks noGrp="1" noChangeAspect="1"/>
          </p:cNvPicPr>
          <p:nvPr>
            <p:ph type="pic" idx="1"/>
          </p:nvPr>
        </p:nvPicPr>
        <p:blipFill>
          <a:blip r:embed="rId3">
            <a:extLst>
              <a:ext uri="{28A0092B-C50C-407E-A947-70E740481C1C}">
                <a14:useLocalDpi xmlns:a14="http://schemas.microsoft.com/office/drawing/2010/main" val="0"/>
              </a:ext>
            </a:extLst>
          </a:blip>
          <a:srcRect t="16473" b="16473"/>
          <a:stretch>
            <a:fillRect/>
          </a:stretch>
        </p:blipFill>
        <p:spPr>
          <a:xfrm>
            <a:off x="7057623" y="785610"/>
            <a:ext cx="5134377" cy="5048519"/>
          </a:xfrm>
        </p:spPr>
      </p:pic>
      <p:sp>
        <p:nvSpPr>
          <p:cNvPr id="4" name="Text Placeholder 3"/>
          <p:cNvSpPr>
            <a:spLocks noGrp="1"/>
          </p:cNvSpPr>
          <p:nvPr>
            <p:ph type="body" sz="half" idx="2"/>
          </p:nvPr>
        </p:nvSpPr>
        <p:spPr>
          <a:xfrm>
            <a:off x="780366" y="1788001"/>
            <a:ext cx="5453010" cy="4046128"/>
          </a:xfrm>
        </p:spPr>
        <p:txBody>
          <a:bodyPr>
            <a:normAutofit/>
          </a:bodyPr>
          <a:lstStyle/>
          <a:p>
            <a:pPr marL="285750" indent="-285750">
              <a:buFont typeface="Arial" panose="020B0604020202020204" pitchFamily="34" charset="0"/>
              <a:buChar char="•"/>
            </a:pPr>
            <a:r>
              <a:rPr lang="en-US" sz="2200" dirty="0" smtClean="0"/>
              <a:t>For breaking skills enhancement, you are required to ride towards a gentle slope </a:t>
            </a:r>
          </a:p>
          <a:p>
            <a:pPr marL="285750" indent="-285750">
              <a:buFont typeface="Arial" panose="020B0604020202020204" pitchFamily="34" charset="0"/>
              <a:buChar char="•"/>
            </a:pPr>
            <a:r>
              <a:rPr lang="en-US" sz="2200" dirty="0" smtClean="0"/>
              <a:t>Once </a:t>
            </a:r>
            <a:r>
              <a:rPr lang="en-US" sz="2200" dirty="0"/>
              <a:t>there is more comfort with the feet on the pedal try squeezing the brakes gently while gliding down the </a:t>
            </a:r>
            <a:r>
              <a:rPr lang="en-US" sz="2200" dirty="0" smtClean="0"/>
              <a:t>slope.</a:t>
            </a:r>
          </a:p>
          <a:p>
            <a:pPr marL="285750" indent="-285750">
              <a:buFont typeface="Arial" panose="020B0604020202020204" pitchFamily="34" charset="0"/>
              <a:buChar char="•"/>
            </a:pPr>
            <a:r>
              <a:rPr lang="en-US" sz="2200" dirty="0" smtClean="0"/>
              <a:t>Do not break instantly to avoid losing control.</a:t>
            </a:r>
            <a:endParaRPr lang="en-US" sz="2200" dirty="0"/>
          </a:p>
        </p:txBody>
      </p:sp>
    </p:spTree>
    <p:extLst>
      <p:ext uri="{BB962C8B-B14F-4D97-AF65-F5344CB8AC3E}">
        <p14:creationId xmlns:p14="http://schemas.microsoft.com/office/powerpoint/2010/main" val="19569425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447540"/>
            <a:ext cx="5813619" cy="566738"/>
          </a:xfrm>
        </p:spPr>
        <p:txBody>
          <a:bodyPr>
            <a:noAutofit/>
          </a:bodyPr>
          <a:lstStyle/>
          <a:p>
            <a:pPr algn="ctr"/>
            <a:r>
              <a:rPr lang="en-US" sz="4400" dirty="0"/>
              <a:t>Steering</a:t>
            </a:r>
          </a:p>
        </p:txBody>
      </p:sp>
      <p:pic>
        <p:nvPicPr>
          <p:cNvPr id="5" name="Picture Placeholder 4"/>
          <p:cNvPicPr>
            <a:picLocks noGrp="1" noChangeAspect="1"/>
          </p:cNvPicPr>
          <p:nvPr>
            <p:ph type="pic" idx="1"/>
          </p:nvPr>
        </p:nvPicPr>
        <p:blipFill>
          <a:blip r:embed="rId3">
            <a:extLst>
              <a:ext uri="{28A0092B-C50C-407E-A947-70E740481C1C}">
                <a14:useLocalDpi xmlns:a14="http://schemas.microsoft.com/office/drawing/2010/main" val="0"/>
              </a:ext>
            </a:extLst>
          </a:blip>
          <a:srcRect t="10200" b="10200"/>
          <a:stretch>
            <a:fillRect/>
          </a:stretch>
        </p:blipFill>
        <p:spPr>
          <a:xfrm>
            <a:off x="7057623" y="875764"/>
            <a:ext cx="4920942" cy="5165598"/>
          </a:xfrm>
        </p:spPr>
      </p:pic>
      <p:sp>
        <p:nvSpPr>
          <p:cNvPr id="4" name="Text Placeholder 3"/>
          <p:cNvSpPr>
            <a:spLocks noGrp="1"/>
          </p:cNvSpPr>
          <p:nvPr>
            <p:ph type="body" sz="half" idx="2"/>
          </p:nvPr>
        </p:nvSpPr>
        <p:spPr>
          <a:xfrm>
            <a:off x="677335" y="1799890"/>
            <a:ext cx="5813618" cy="4241472"/>
          </a:xfrm>
        </p:spPr>
        <p:txBody>
          <a:bodyPr>
            <a:normAutofit/>
          </a:bodyPr>
          <a:lstStyle/>
          <a:p>
            <a:pPr marL="285750" indent="-285750">
              <a:buFont typeface="Arial" panose="020B0604020202020204" pitchFamily="34" charset="0"/>
              <a:buChar char="•"/>
            </a:pPr>
            <a:r>
              <a:rPr lang="en-US" sz="2200" dirty="0" smtClean="0"/>
              <a:t>A gentle slope ground will perfectly train you on how to effectively steer.</a:t>
            </a:r>
          </a:p>
          <a:p>
            <a:pPr marL="285750" indent="-285750">
              <a:buFont typeface="Arial" panose="020B0604020202020204" pitchFamily="34" charset="0"/>
              <a:buChar char="•"/>
            </a:pPr>
            <a:r>
              <a:rPr lang="en-US" sz="2200" dirty="0"/>
              <a:t>With mastery of coasting, pedaling and braking, try moving the handlebars until you change direction without losing </a:t>
            </a:r>
            <a:r>
              <a:rPr lang="en-US" sz="2200" dirty="0" smtClean="0"/>
              <a:t>control</a:t>
            </a:r>
          </a:p>
          <a:p>
            <a:pPr marL="285750" indent="-285750">
              <a:buFont typeface="Arial" panose="020B0604020202020204" pitchFamily="34" charset="0"/>
              <a:buChar char="•"/>
            </a:pPr>
            <a:r>
              <a:rPr lang="en-US" sz="2200" dirty="0"/>
              <a:t>Steering on a slope helps you feel how the way the bike adjusts and acts to match the slope.</a:t>
            </a:r>
          </a:p>
        </p:txBody>
      </p:sp>
    </p:spTree>
    <p:extLst>
      <p:ext uri="{BB962C8B-B14F-4D97-AF65-F5344CB8AC3E}">
        <p14:creationId xmlns:p14="http://schemas.microsoft.com/office/powerpoint/2010/main" val="13454655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270456"/>
            <a:ext cx="8596668" cy="746975"/>
          </a:xfrm>
        </p:spPr>
        <p:txBody>
          <a:bodyPr>
            <a:noAutofit/>
          </a:bodyPr>
          <a:lstStyle/>
          <a:p>
            <a:pPr algn="ctr"/>
            <a:r>
              <a:rPr lang="en-US" sz="4400" dirty="0" smtClean="0"/>
              <a:t>References </a:t>
            </a:r>
            <a:endParaRPr lang="en-US" sz="4400" dirty="0"/>
          </a:p>
        </p:txBody>
      </p:sp>
      <p:sp>
        <p:nvSpPr>
          <p:cNvPr id="3" name="Content Placeholder 2"/>
          <p:cNvSpPr>
            <a:spLocks noGrp="1"/>
          </p:cNvSpPr>
          <p:nvPr>
            <p:ph idx="1"/>
          </p:nvPr>
        </p:nvSpPr>
        <p:spPr>
          <a:xfrm>
            <a:off x="677333" y="1313645"/>
            <a:ext cx="11209867" cy="5352198"/>
          </a:xfrm>
        </p:spPr>
        <p:txBody>
          <a:bodyPr>
            <a:noAutofit/>
          </a:bodyPr>
          <a:lstStyle/>
          <a:p>
            <a:pPr marL="457200" indent="-457200">
              <a:buNone/>
            </a:pPr>
            <a:r>
              <a:rPr lang="en-US" sz="2200" dirty="0" err="1" smtClean="0"/>
              <a:t>Dunford</a:t>
            </a:r>
            <a:r>
              <a:rPr lang="en-US" sz="2200" dirty="0"/>
              <a:t>, C., </a:t>
            </a:r>
            <a:r>
              <a:rPr lang="en-US" sz="2200" dirty="0" err="1"/>
              <a:t>Bannigan</a:t>
            </a:r>
            <a:r>
              <a:rPr lang="en-US" sz="2200" dirty="0"/>
              <a:t>, K., &amp; </a:t>
            </a:r>
            <a:r>
              <a:rPr lang="en-US" sz="2200" dirty="0" err="1"/>
              <a:t>Rathmell</a:t>
            </a:r>
            <a:r>
              <a:rPr lang="en-US" sz="2200" dirty="0"/>
              <a:t>, S. (2016). Learning to ride </a:t>
            </a:r>
            <a:r>
              <a:rPr lang="en-US" sz="2200" dirty="0" smtClean="0"/>
              <a:t>	a </a:t>
            </a:r>
            <a:r>
              <a:rPr lang="en-US" sz="2200" dirty="0"/>
              <a:t>bike: developing a therapeutic intervention. </a:t>
            </a:r>
            <a:r>
              <a:rPr lang="en-US" sz="2200" i="1" dirty="0"/>
              <a:t>CYPF Journal</a:t>
            </a:r>
            <a:r>
              <a:rPr lang="en-US" sz="2200" dirty="0"/>
              <a:t>, </a:t>
            </a:r>
            <a:r>
              <a:rPr lang="en-US" sz="2200" i="1" dirty="0"/>
              <a:t>20</a:t>
            </a:r>
            <a:r>
              <a:rPr lang="en-US" sz="2200" dirty="0"/>
              <a:t>, </a:t>
            </a:r>
            <a:r>
              <a:rPr lang="en-US" sz="2200" dirty="0" smtClean="0"/>
              <a:t>	10-18</a:t>
            </a:r>
            <a:r>
              <a:rPr lang="en-US" sz="2200" dirty="0"/>
              <a:t>.</a:t>
            </a:r>
          </a:p>
          <a:p>
            <a:pPr marL="457200" indent="-457200">
              <a:buNone/>
            </a:pPr>
            <a:r>
              <a:rPr lang="en-US" sz="2200" dirty="0" err="1"/>
              <a:t>Halayko</a:t>
            </a:r>
            <a:r>
              <a:rPr lang="en-US" sz="2200" dirty="0"/>
              <a:t>, J., Magill-Evans, J., Smith, V., &amp; Polatajko, H. (2016). </a:t>
            </a:r>
            <a:r>
              <a:rPr lang="en-US" sz="2200" dirty="0" smtClean="0"/>
              <a:t>	Enabling </a:t>
            </a:r>
            <a:r>
              <a:rPr lang="en-US" sz="2200" dirty="0"/>
              <a:t>2-wheeled cycling for youth with Down Syndrome. </a:t>
            </a:r>
            <a:r>
              <a:rPr lang="en-US" sz="2200" dirty="0" smtClean="0"/>
              <a:t>	</a:t>
            </a:r>
            <a:r>
              <a:rPr lang="en-US" sz="2200" i="1" dirty="0" smtClean="0"/>
              <a:t>Pediatric </a:t>
            </a:r>
            <a:r>
              <a:rPr lang="en-US" sz="2200" i="1" dirty="0"/>
              <a:t>physical therapy</a:t>
            </a:r>
            <a:r>
              <a:rPr lang="en-US" sz="2200" dirty="0"/>
              <a:t>, </a:t>
            </a:r>
            <a:r>
              <a:rPr lang="en-US" sz="2200" i="1" dirty="0"/>
              <a:t>28</a:t>
            </a:r>
            <a:r>
              <a:rPr lang="en-US" sz="2200" dirty="0"/>
              <a:t>(2), 224-230.</a:t>
            </a:r>
          </a:p>
          <a:p>
            <a:pPr marL="457200" indent="-457200">
              <a:buNone/>
            </a:pPr>
            <a:r>
              <a:rPr lang="en-US" sz="2200" dirty="0" err="1"/>
              <a:t>Lehtonen</a:t>
            </a:r>
            <a:r>
              <a:rPr lang="en-US" sz="2200" dirty="0"/>
              <a:t>, E., </a:t>
            </a:r>
            <a:r>
              <a:rPr lang="en-US" sz="2200" dirty="0" err="1"/>
              <a:t>Sahlberg</a:t>
            </a:r>
            <a:r>
              <a:rPr lang="en-US" sz="2200" dirty="0"/>
              <a:t>, H., </a:t>
            </a:r>
            <a:r>
              <a:rPr lang="en-US" sz="2200" dirty="0" err="1"/>
              <a:t>Rovamo</a:t>
            </a:r>
            <a:r>
              <a:rPr lang="en-US" sz="2200" dirty="0"/>
              <a:t>, E., &amp; </a:t>
            </a:r>
            <a:r>
              <a:rPr lang="en-US" sz="2200" dirty="0" err="1"/>
              <a:t>Summala</a:t>
            </a:r>
            <a:r>
              <a:rPr lang="en-US" sz="2200" dirty="0"/>
              <a:t>, H. (2017). </a:t>
            </a:r>
            <a:r>
              <a:rPr lang="en-US" sz="2200" dirty="0" smtClean="0"/>
              <a:t>	Learning </a:t>
            </a:r>
            <a:r>
              <a:rPr lang="en-US" sz="2200" dirty="0"/>
              <a:t>game for training child bicyclists’ situation awareness. </a:t>
            </a:r>
            <a:r>
              <a:rPr lang="en-US" sz="2200" dirty="0" smtClean="0"/>
              <a:t>	</a:t>
            </a:r>
            <a:r>
              <a:rPr lang="en-US" sz="2200" i="1" dirty="0" smtClean="0"/>
              <a:t>Accident </a:t>
            </a:r>
            <a:r>
              <a:rPr lang="en-US" sz="2200" i="1" dirty="0"/>
              <a:t>Analysis &amp; Prevention</a:t>
            </a:r>
            <a:r>
              <a:rPr lang="en-US" sz="2200" dirty="0"/>
              <a:t>, </a:t>
            </a:r>
            <a:r>
              <a:rPr lang="en-US" sz="2200" i="1" dirty="0"/>
              <a:t>105</a:t>
            </a:r>
            <a:r>
              <a:rPr lang="en-US" sz="2200" dirty="0"/>
              <a:t>, 72-83</a:t>
            </a:r>
            <a:r>
              <a:rPr lang="en-US" sz="2200" dirty="0" smtClean="0"/>
              <a:t>.</a:t>
            </a:r>
          </a:p>
          <a:p>
            <a:pPr marL="457200" indent="-457200">
              <a:buNone/>
            </a:pPr>
            <a:r>
              <a:rPr lang="en-US" sz="2200" dirty="0" err="1"/>
              <a:t>Toovey</a:t>
            </a:r>
            <a:r>
              <a:rPr lang="en-US" sz="2200" dirty="0"/>
              <a:t>, R., Reid, S. M., </a:t>
            </a:r>
            <a:r>
              <a:rPr lang="en-US" sz="2200" dirty="0" err="1"/>
              <a:t>Rawicki</a:t>
            </a:r>
            <a:r>
              <a:rPr lang="en-US" sz="2200" dirty="0"/>
              <a:t>, B., Harvey, A. R., &amp; Watt, K. 	(2017). Ability of independently ambulant children with cerebral 	palsy to ride a two‐wheel bicycle: a case–control study. 	</a:t>
            </a:r>
            <a:r>
              <a:rPr lang="en-US" sz="2200" i="1" dirty="0"/>
              <a:t>Developmental Medicine &amp; Child Neurology</a:t>
            </a:r>
            <a:r>
              <a:rPr lang="en-US" sz="2200" dirty="0"/>
              <a:t>, </a:t>
            </a:r>
            <a:r>
              <a:rPr lang="en-US" sz="2200" i="1" dirty="0"/>
              <a:t>59</a:t>
            </a:r>
            <a:r>
              <a:rPr lang="en-US" sz="2200" dirty="0"/>
              <a:t>(4), 395-401.</a:t>
            </a:r>
          </a:p>
          <a:p>
            <a:pPr marL="457200" indent="-457200">
              <a:buNone/>
            </a:pPr>
            <a:endParaRPr lang="en-US" sz="2200" dirty="0"/>
          </a:p>
        </p:txBody>
      </p:sp>
    </p:spTree>
    <p:extLst>
      <p:ext uri="{BB962C8B-B14F-4D97-AF65-F5344CB8AC3E}">
        <p14:creationId xmlns:p14="http://schemas.microsoft.com/office/powerpoint/2010/main" val="2237067961"/>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239</TotalTime>
  <Words>1229</Words>
  <Application>Microsoft Office PowerPoint</Application>
  <PresentationFormat>Widescreen</PresentationFormat>
  <Paragraphs>83</Paragraphs>
  <Slides>10</Slides>
  <Notes>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10</vt:i4>
      </vt:variant>
    </vt:vector>
  </HeadingPairs>
  <TitlesOfParts>
    <vt:vector size="17" baseType="lpstr">
      <vt:lpstr>Arial</vt:lpstr>
      <vt:lpstr>Calibri</vt:lpstr>
      <vt:lpstr>Times New Roman</vt:lpstr>
      <vt:lpstr>Trebuchet MS</vt:lpstr>
      <vt:lpstr>Wingdings</vt:lpstr>
      <vt:lpstr>Wingdings 3</vt:lpstr>
      <vt:lpstr>Facet</vt:lpstr>
      <vt:lpstr>E-learning Course For Kids 4-12 Years</vt:lpstr>
      <vt:lpstr>Course Objectives </vt:lpstr>
      <vt:lpstr>Finding The Right Bike</vt:lpstr>
      <vt:lpstr>Riding Safely</vt:lpstr>
      <vt:lpstr>Riding Safely</vt:lpstr>
      <vt:lpstr>Taking Off</vt:lpstr>
      <vt:lpstr>Riding on slopes</vt:lpstr>
      <vt:lpstr>Braking</vt:lpstr>
      <vt:lpstr>Steering</vt:lpstr>
      <vt:lpstr>References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E-learning Course For Kids 4-12 Years</dc:title>
  <dc:creator>morris</dc:creator>
  <cp:lastModifiedBy>Captain101</cp:lastModifiedBy>
  <cp:revision>41</cp:revision>
  <dcterms:created xsi:type="dcterms:W3CDTF">2018-10-21T18:43:55Z</dcterms:created>
  <dcterms:modified xsi:type="dcterms:W3CDTF">2018-10-23T06:54:11Z</dcterms:modified>
</cp:coreProperties>
</file>